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slides/slide6.xml" ContentType="application/vnd.openxmlformats-officedocument.presentationml.slide+xml"/>
  <Override PartName="/ppt/slides/slide7.xml" ContentType="application/vnd.openxmlformats-officedocument.presentationml.slide+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sldIdLst>
    <p:sldId id="256" r:id="rId2"/>
    <p:sldId id="257" r:id="rId3"/>
    <p:sldId id="262" r:id="rId4"/>
    <p:sldId id="261" r:id="rId5"/>
    <p:sldId id="258" r:id="rId6"/>
    <p:sldId id="259" r:id="rId7"/>
    <p:sldId id="260" r:id="rId8"/>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E735C6-E8C4-43E1-9089-3C9DC7214E09}" v="87" dt="2025-08-26T11:26:37.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cbc65506fd848eeeefbfc5413532e9e2c4cc001890d8b2c23160726c5b800cc4::" providerId="AD" clId="Web-{88399D2C-F7B6-79A1-BF0F-2A73A205D529}"/>
    <pc:docChg chg="modSld">
      <pc:chgData name="Guest User" userId="S::urn:spo:anon#cbc65506fd848eeeefbfc5413532e9e2c4cc001890d8b2c23160726c5b800cc4::" providerId="AD" clId="Web-{88399D2C-F7B6-79A1-BF0F-2A73A205D529}" dt="2024-09-17T15:28:11.103" v="1" actId="20577"/>
      <pc:docMkLst>
        <pc:docMk/>
      </pc:docMkLst>
      <pc:sldChg chg="modSp">
        <pc:chgData name="Guest User" userId="S::urn:spo:anon#cbc65506fd848eeeefbfc5413532e9e2c4cc001890d8b2c23160726c5b800cc4::" providerId="AD" clId="Web-{88399D2C-F7B6-79A1-BF0F-2A73A205D529}" dt="2024-09-17T15:28:11.103" v="1" actId="20577"/>
        <pc:sldMkLst>
          <pc:docMk/>
          <pc:sldMk cId="2250835603" sldId="261"/>
        </pc:sldMkLst>
      </pc:sldChg>
    </pc:docChg>
  </pc:docChgLst>
  <pc:docChgLst>
    <pc:chgData name="ADA RAQUEL  ESPINOLA" userId="S::ada.espinola@sil.edu.py::9b2e60bd-a65b-48cb-a7ea-df3f83597a12" providerId="AD" clId="Web-{4DE735C6-E8C4-43E1-9089-3C9DC7214E09}"/>
    <pc:docChg chg="modSld">
      <pc:chgData name="ADA RAQUEL  ESPINOLA" userId="S::ada.espinola@sil.edu.py::9b2e60bd-a65b-48cb-a7ea-df3f83597a12" providerId="AD" clId="Web-{4DE735C6-E8C4-43E1-9089-3C9DC7214E09}" dt="2025-08-26T11:26:37.481" v="88" actId="20577"/>
      <pc:docMkLst>
        <pc:docMk/>
      </pc:docMkLst>
      <pc:sldChg chg="modSp">
        <pc:chgData name="ADA RAQUEL  ESPINOLA" userId="S::ada.espinola@sil.edu.py::9b2e60bd-a65b-48cb-a7ea-df3f83597a12" providerId="AD" clId="Web-{4DE735C6-E8C4-43E1-9089-3C9DC7214E09}" dt="2025-08-26T11:26:37.481" v="88" actId="20577"/>
        <pc:sldMkLst>
          <pc:docMk/>
          <pc:sldMk cId="192541238" sldId="257"/>
        </pc:sldMkLst>
        <pc:spChg chg="mod">
          <ac:chgData name="ADA RAQUEL  ESPINOLA" userId="S::ada.espinola@sil.edu.py::9b2e60bd-a65b-48cb-a7ea-df3f83597a12" providerId="AD" clId="Web-{4DE735C6-E8C4-43E1-9089-3C9DC7214E09}" dt="2025-08-26T11:26:37.481" v="88" actId="20577"/>
          <ac:spMkLst>
            <pc:docMk/>
            <pc:sldMk cId="192541238" sldId="257"/>
            <ac:spMk id="3" creationId="{BC874D85-1620-4ABB-9FAF-55CD2058346B}"/>
          </ac:spMkLst>
        </pc:spChg>
      </pc:sldChg>
    </pc:docChg>
  </pc:docChgLst>
  <pc:docChgLst>
    <pc:chgData name="Alborno Paredes, Renata Vittoria" userId="S::alborno_renata@alumnos.sil.edu.py::219d1c5f-fc60-460b-91b5-7b4bdb1825e0" providerId="AD" clId="Web-{E1E73571-FB1E-D70E-EE79-A54CBD258132}"/>
    <pc:docChg chg="addSld delSld">
      <pc:chgData name="Alborno Paredes, Renata Vittoria" userId="S::alborno_renata@alumnos.sil.edu.py::219d1c5f-fc60-460b-91b5-7b4bdb1825e0" providerId="AD" clId="Web-{E1E73571-FB1E-D70E-EE79-A54CBD258132}" dt="2024-09-17T19:21:39.663" v="1"/>
      <pc:docMkLst>
        <pc:docMk/>
      </pc:docMkLst>
      <pc:sldChg chg="new del">
        <pc:chgData name="Alborno Paredes, Renata Vittoria" userId="S::alborno_renata@alumnos.sil.edu.py::219d1c5f-fc60-460b-91b5-7b4bdb1825e0" providerId="AD" clId="Web-{E1E73571-FB1E-D70E-EE79-A54CBD258132}" dt="2024-09-17T19:21:39.663" v="1"/>
        <pc:sldMkLst>
          <pc:docMk/>
          <pc:sldMk cId="3269424822" sldId="263"/>
        </pc:sldMkLst>
      </pc:sldChg>
    </pc:docChg>
  </pc:docChgLst>
  <pc:docChgLst>
    <pc:chgData name="Usuario invitado" userId="S::urn:spo:anon#cbc65506fd848eeeefbfc5413532e9e2c4cc001890d8b2c23160726c5b800cc4::" providerId="AD" clId="Web-{235A661E-64AD-F940-08B0-6039EDE3AA15}"/>
    <pc:docChg chg="sldOrd">
      <pc:chgData name="Usuario invitado" userId="S::urn:spo:anon#cbc65506fd848eeeefbfc5413532e9e2c4cc001890d8b2c23160726c5b800cc4::" providerId="AD" clId="Web-{235A661E-64AD-F940-08B0-6039EDE3AA15}" dt="2024-09-17T19:18:30.102" v="1"/>
      <pc:docMkLst>
        <pc:docMk/>
      </pc:docMkLst>
      <pc:sldChg chg="ord">
        <pc:chgData name="Usuario invitado" userId="S::urn:spo:anon#cbc65506fd848eeeefbfc5413532e9e2c4cc001890d8b2c23160726c5b800cc4::" providerId="AD" clId="Web-{235A661E-64AD-F940-08B0-6039EDE3AA15}" dt="2024-09-17T19:18:30.102" v="1"/>
        <pc:sldMkLst>
          <pc:docMk/>
          <pc:sldMk cId="153570558" sldId="26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738509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843859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930654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182401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4034823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2885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3385483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629430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406102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6657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8/26/2025</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a:t>
            </a:fld>
            <a:endParaRPr lang="en-US"/>
          </a:p>
        </p:txBody>
      </p:sp>
    </p:spTree>
    <p:extLst>
      <p:ext uri="{BB962C8B-B14F-4D97-AF65-F5344CB8AC3E}">
        <p14:creationId xmlns:p14="http://schemas.microsoft.com/office/powerpoint/2010/main" val="2674950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8/26/2025</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a:t>
            </a:fld>
            <a:endParaRPr lang="en-US"/>
          </a:p>
        </p:txBody>
      </p:sp>
    </p:spTree>
    <p:extLst>
      <p:ext uri="{BB962C8B-B14F-4D97-AF65-F5344CB8AC3E}">
        <p14:creationId xmlns:p14="http://schemas.microsoft.com/office/powerpoint/2010/main" val="272298002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FA49195-69EB-4E39-A68A-C232E2D03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138680" y="3144519"/>
            <a:ext cx="7889838" cy="2580139"/>
          </a:xfrm>
        </p:spPr>
        <p:txBody>
          <a:bodyPr anchor="t">
            <a:normAutofit fontScale="90000"/>
          </a:bodyPr>
          <a:lstStyle/>
          <a:p>
            <a:r>
              <a:rPr lang="en-GB"/>
              <a:t>Steam project oral </a:t>
            </a:r>
            <a:r>
              <a:rPr lang="en-GB" err="1"/>
              <a:t>defense</a:t>
            </a:r>
            <a:r>
              <a:rPr lang="en-GB"/>
              <a:t> OUTLINE</a:t>
            </a:r>
          </a:p>
        </p:txBody>
      </p:sp>
      <p:sp>
        <p:nvSpPr>
          <p:cNvPr id="3" name="Subtitle 2"/>
          <p:cNvSpPr>
            <a:spLocks noGrp="1"/>
          </p:cNvSpPr>
          <p:nvPr>
            <p:ph type="subTitle" idx="1"/>
          </p:nvPr>
        </p:nvSpPr>
        <p:spPr>
          <a:xfrm>
            <a:off x="2758440" y="920839"/>
            <a:ext cx="6664960" cy="1159099"/>
          </a:xfrm>
        </p:spPr>
        <p:txBody>
          <a:bodyPr anchor="b">
            <a:normAutofit/>
          </a:bodyPr>
          <a:lstStyle/>
          <a:p>
            <a:r>
              <a:rPr lang="en-GB"/>
              <a:t>SUGGESTED CONTENT FOR YOUR STEAM PROJECT ORAL DEFENSE PRESENTATION</a:t>
            </a:r>
          </a:p>
        </p:txBody>
      </p:sp>
      <p:cxnSp>
        <p:nvCxnSpPr>
          <p:cNvPr id="10" name="Straight Connector 9">
            <a:extLst>
              <a:ext uri="{FF2B5EF4-FFF2-40B4-BE49-F238E27FC236}">
                <a16:creationId xmlns:a16="http://schemas.microsoft.com/office/drawing/2014/main" id="{13280B82-CD55-43FD-92C4-F05E2A8D13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9882" y="0"/>
            <a:ext cx="4318598" cy="133719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4D9248B-0006-4BFE-8110-40C16E45C0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87595" y="0"/>
            <a:ext cx="1466711" cy="6858000"/>
          </a:xfrm>
          <a:prstGeom prst="line">
            <a:avLst/>
          </a:prstGeom>
          <a:ln w="127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4C10EA2-1BD8-4267-AA7D-AB8CCA53C3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482080" y="4171575"/>
            <a:ext cx="5739800" cy="268642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E593BB5-7AFA-4C8F-AECA-CE733B1FD09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296432" y="1116305"/>
            <a:ext cx="1895568" cy="574169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21483B-CE28-412B-9C71-9BE081E9DC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978150" y="4219"/>
            <a:ext cx="3227294" cy="308149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D75F78-4912-4FB5-834D-1817BF0A26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34056" y="4619"/>
            <a:ext cx="2771388" cy="77388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C9F4738-DD27-44BE-98C6-AB0B2296BD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29880" y="5342966"/>
            <a:ext cx="8964704" cy="151503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1EA0B-4C5E-8557-28F1-85109F31EBDF}"/>
              </a:ext>
            </a:extLst>
          </p:cNvPr>
          <p:cNvSpPr>
            <a:spLocks noGrp="1"/>
          </p:cNvSpPr>
          <p:nvPr>
            <p:ph type="title"/>
          </p:nvPr>
        </p:nvSpPr>
        <p:spPr/>
        <p:txBody>
          <a:bodyPr/>
          <a:lstStyle/>
          <a:p>
            <a:r>
              <a:rPr lang="en-GB"/>
              <a:t>PRESENTATION outline:</a:t>
            </a:r>
          </a:p>
        </p:txBody>
      </p:sp>
      <p:sp>
        <p:nvSpPr>
          <p:cNvPr id="3" name="Content Placeholder 2">
            <a:extLst>
              <a:ext uri="{FF2B5EF4-FFF2-40B4-BE49-F238E27FC236}">
                <a16:creationId xmlns:a16="http://schemas.microsoft.com/office/drawing/2014/main" id="{BC874D85-1620-4ABB-9FAF-55CD2058346B}"/>
              </a:ext>
            </a:extLst>
          </p:cNvPr>
          <p:cNvSpPr>
            <a:spLocks noGrp="1"/>
          </p:cNvSpPr>
          <p:nvPr>
            <p:ph idx="1"/>
          </p:nvPr>
        </p:nvSpPr>
        <p:spPr/>
        <p:txBody>
          <a:bodyPr vert="horz" lIns="91440" tIns="45720" rIns="91440" bIns="45720" rtlCol="0" anchor="t">
            <a:normAutofit fontScale="85000" lnSpcReduction="10000"/>
          </a:bodyPr>
          <a:lstStyle/>
          <a:p>
            <a:r>
              <a:rPr lang="en-GB"/>
              <a:t>SCIENTIFIC RESEARCH: Mention the PROBLEM (the one connected to the Sustainability Development Goal) that made you think about:</a:t>
            </a:r>
          </a:p>
          <a:p>
            <a:r>
              <a:rPr lang="en-GB" dirty="0"/>
              <a:t>OBJETIVO GENERAL DE INVESTIGACIÓN: </a:t>
            </a:r>
            <a:r>
              <a:rPr lang="en-GB" err="1"/>
              <a:t>Investigar</a:t>
            </a:r>
            <a:r>
              <a:rPr lang="en-GB" dirty="0"/>
              <a:t> </a:t>
            </a:r>
            <a:r>
              <a:rPr lang="en-GB" err="1"/>
              <a:t>sobre</a:t>
            </a:r>
            <a:r>
              <a:rPr lang="en-GB" dirty="0"/>
              <a:t> las </a:t>
            </a:r>
            <a:r>
              <a:rPr lang="en-GB" err="1"/>
              <a:t>propiedades</a:t>
            </a:r>
            <a:r>
              <a:rPr lang="en-GB" dirty="0"/>
              <a:t> y </a:t>
            </a:r>
            <a:r>
              <a:rPr lang="en-GB" err="1"/>
              <a:t>beneficios</a:t>
            </a:r>
            <a:r>
              <a:rPr lang="en-GB" dirty="0"/>
              <a:t> de la planta </a:t>
            </a:r>
            <a:r>
              <a:rPr lang="en-GB" err="1"/>
              <a:t>nativa</a:t>
            </a:r>
            <a:r>
              <a:rPr lang="en-GB" dirty="0"/>
              <a:t> de Paraguay (yerba mate, acerola, </a:t>
            </a:r>
            <a:r>
              <a:rPr lang="en-GB" err="1"/>
              <a:t>flor</a:t>
            </a:r>
            <a:r>
              <a:rPr lang="en-GB" dirty="0"/>
              <a:t> de coco, </a:t>
            </a:r>
            <a:r>
              <a:rPr lang="en-GB" err="1"/>
              <a:t>palo</a:t>
            </a:r>
            <a:r>
              <a:rPr lang="en-GB" dirty="0"/>
              <a:t> </a:t>
            </a:r>
            <a:r>
              <a:rPr lang="en-GB" err="1"/>
              <a:t>santo</a:t>
            </a:r>
            <a:r>
              <a:rPr lang="en-GB" dirty="0"/>
              <a:t>, cedron, et.)  y </a:t>
            </a:r>
            <a:r>
              <a:rPr lang="en-GB" err="1"/>
              <a:t>como</a:t>
            </a:r>
            <a:r>
              <a:rPr lang="en-GB" dirty="0"/>
              <a:t> </a:t>
            </a:r>
            <a:r>
              <a:rPr lang="en-GB" err="1"/>
              <a:t>dichos</a:t>
            </a:r>
            <a:r>
              <a:rPr lang="en-GB" dirty="0"/>
              <a:t> </a:t>
            </a:r>
            <a:r>
              <a:rPr lang="en-GB" err="1"/>
              <a:t>beneficios</a:t>
            </a:r>
            <a:r>
              <a:rPr lang="en-GB" dirty="0"/>
              <a:t> </a:t>
            </a:r>
            <a:r>
              <a:rPr lang="en-GB" err="1"/>
              <a:t>pueden</a:t>
            </a:r>
            <a:r>
              <a:rPr lang="en-GB" dirty="0"/>
              <a:t> ser </a:t>
            </a:r>
            <a:r>
              <a:rPr lang="en-GB" err="1"/>
              <a:t>aprovechados</a:t>
            </a:r>
            <a:r>
              <a:rPr lang="en-GB" dirty="0"/>
              <a:t> para </a:t>
            </a:r>
            <a:r>
              <a:rPr lang="en-GB" err="1"/>
              <a:t>crear</a:t>
            </a:r>
            <a:r>
              <a:rPr lang="en-GB" dirty="0"/>
              <a:t> un </a:t>
            </a:r>
            <a:r>
              <a:rPr lang="en-GB" err="1"/>
              <a:t>producto</a:t>
            </a:r>
            <a:r>
              <a:rPr lang="en-GB" dirty="0"/>
              <a:t> </a:t>
            </a:r>
            <a:r>
              <a:rPr lang="en-GB" err="1"/>
              <a:t>comercializable</a:t>
            </a:r>
            <a:r>
              <a:rPr lang="en-GB" dirty="0"/>
              <a:t> que </a:t>
            </a:r>
            <a:r>
              <a:rPr lang="en-GB" err="1"/>
              <a:t>solucione</a:t>
            </a:r>
            <a:r>
              <a:rPr lang="en-GB" dirty="0"/>
              <a:t> ese (o </a:t>
            </a:r>
            <a:r>
              <a:rPr lang="en-GB" err="1"/>
              <a:t>esos</a:t>
            </a:r>
            <a:r>
              <a:rPr lang="en-GB" dirty="0"/>
              <a:t>) </a:t>
            </a:r>
            <a:r>
              <a:rPr lang="en-GB" err="1"/>
              <a:t>problemas</a:t>
            </a:r>
            <a:r>
              <a:rPr lang="en-GB" dirty="0"/>
              <a:t> que </a:t>
            </a:r>
            <a:r>
              <a:rPr lang="en-GB" err="1"/>
              <a:t>observaron</a:t>
            </a:r>
            <a:r>
              <a:rPr lang="en-GB" dirty="0"/>
              <a:t> (</a:t>
            </a:r>
            <a:r>
              <a:rPr lang="en-GB" err="1"/>
              <a:t>ojeras</a:t>
            </a:r>
            <a:r>
              <a:rPr lang="en-GB" dirty="0"/>
              <a:t>, </a:t>
            </a:r>
            <a:r>
              <a:rPr lang="en-GB" err="1"/>
              <a:t>sequedad</a:t>
            </a:r>
            <a:r>
              <a:rPr lang="en-GB" dirty="0"/>
              <a:t> de </a:t>
            </a:r>
            <a:r>
              <a:rPr lang="en-GB" err="1"/>
              <a:t>piel</a:t>
            </a:r>
            <a:r>
              <a:rPr lang="en-GB" dirty="0"/>
              <a:t>, </a:t>
            </a:r>
            <a:r>
              <a:rPr lang="en-GB" err="1"/>
              <a:t>dolor</a:t>
            </a:r>
            <a:r>
              <a:rPr lang="en-GB" dirty="0"/>
              <a:t> </a:t>
            </a:r>
            <a:r>
              <a:rPr lang="en-GB" err="1"/>
              <a:t>en</a:t>
            </a:r>
            <a:r>
              <a:rPr lang="en-GB" dirty="0"/>
              <a:t> las </a:t>
            </a:r>
            <a:r>
              <a:rPr lang="en-GB" err="1"/>
              <a:t>articulaciones</a:t>
            </a:r>
            <a:r>
              <a:rPr lang="en-GB" dirty="0"/>
              <a:t>, </a:t>
            </a:r>
            <a:r>
              <a:rPr lang="en-GB" err="1"/>
              <a:t>alergias</a:t>
            </a:r>
            <a:r>
              <a:rPr lang="en-GB" dirty="0"/>
              <a:t> a </a:t>
            </a:r>
            <a:r>
              <a:rPr lang="en-GB" err="1"/>
              <a:t>los</a:t>
            </a:r>
            <a:r>
              <a:rPr lang="en-GB" dirty="0"/>
              <a:t> </a:t>
            </a:r>
            <a:r>
              <a:rPr lang="en-GB" err="1"/>
              <a:t>repelentes</a:t>
            </a:r>
            <a:r>
              <a:rPr lang="en-GB" dirty="0"/>
              <a:t> </a:t>
            </a:r>
            <a:r>
              <a:rPr lang="en-GB" err="1"/>
              <a:t>quimicos</a:t>
            </a:r>
            <a:r>
              <a:rPr lang="en-GB" dirty="0"/>
              <a:t>, </a:t>
            </a:r>
            <a:r>
              <a:rPr lang="en-GB" err="1"/>
              <a:t>alergia</a:t>
            </a:r>
            <a:r>
              <a:rPr lang="en-GB" dirty="0"/>
              <a:t> a </a:t>
            </a:r>
            <a:r>
              <a:rPr lang="en-GB" err="1"/>
              <a:t>los</a:t>
            </a:r>
            <a:r>
              <a:rPr lang="en-GB" dirty="0"/>
              <a:t> </a:t>
            </a:r>
            <a:r>
              <a:rPr lang="en-GB" err="1"/>
              <a:t>componentes</a:t>
            </a:r>
            <a:r>
              <a:rPr lang="en-GB" dirty="0"/>
              <a:t> de </a:t>
            </a:r>
            <a:r>
              <a:rPr lang="en-GB" err="1"/>
              <a:t>los</a:t>
            </a:r>
            <a:r>
              <a:rPr lang="en-GB" dirty="0"/>
              <a:t> </a:t>
            </a:r>
            <a:r>
              <a:rPr lang="en-GB" err="1"/>
              <a:t>desodorantes</a:t>
            </a:r>
            <a:r>
              <a:rPr lang="en-GB" dirty="0"/>
              <a:t> </a:t>
            </a:r>
            <a:r>
              <a:rPr lang="en-GB" err="1"/>
              <a:t>tradicionales</a:t>
            </a:r>
            <a:r>
              <a:rPr lang="en-GB" dirty="0"/>
              <a:t>, etc.) </a:t>
            </a:r>
            <a:r>
              <a:rPr lang="en-GB" b="1" dirty="0"/>
              <a:t>THIS IS FROM YOUR</a:t>
            </a:r>
            <a:r>
              <a:rPr lang="en-GB" dirty="0"/>
              <a:t> </a:t>
            </a:r>
            <a:r>
              <a:rPr lang="en-GB" b="1" dirty="0"/>
              <a:t>SCIENCE OR BIOLOGY RESEARCH DONE WITH TEACHER SUSAN OR TEACHER SOLE...MENTION THE EXPERIMENTS YOU DID WITH PROFE LILIAN.</a:t>
            </a:r>
          </a:p>
          <a:p>
            <a:r>
              <a:rPr lang="en-GB"/>
              <a:t>OBJETIVOS ESPECICOS DE INVESTIGACIÓN: </a:t>
            </a:r>
            <a:r>
              <a:rPr lang="en-GB" b="1" err="1"/>
              <a:t>Elaborar</a:t>
            </a:r>
            <a:r>
              <a:rPr lang="en-GB"/>
              <a:t> un </a:t>
            </a:r>
            <a:r>
              <a:rPr lang="en-GB" err="1"/>
              <a:t>producto</a:t>
            </a:r>
            <a:r>
              <a:rPr lang="en-GB"/>
              <a:t> (</a:t>
            </a:r>
            <a:r>
              <a:rPr lang="en-GB" err="1"/>
              <a:t>mencionen</a:t>
            </a:r>
            <a:r>
              <a:rPr lang="en-GB" dirty="0"/>
              <a:t> </a:t>
            </a:r>
            <a:r>
              <a:rPr lang="en-GB" err="1"/>
              <a:t>acá</a:t>
            </a:r>
            <a:r>
              <a:rPr lang="en-GB" dirty="0"/>
              <a:t> </a:t>
            </a:r>
            <a:r>
              <a:rPr lang="en-GB" err="1"/>
              <a:t>qué</a:t>
            </a:r>
            <a:r>
              <a:rPr lang="en-GB" dirty="0"/>
              <a:t> </a:t>
            </a:r>
            <a:r>
              <a:rPr lang="en-GB" err="1"/>
              <a:t>producto</a:t>
            </a:r>
            <a:r>
              <a:rPr lang="en-GB"/>
              <a:t> es.... </a:t>
            </a:r>
            <a:r>
              <a:rPr lang="en-GB" b="1" err="1"/>
              <a:t>Testear</a:t>
            </a:r>
            <a:r>
              <a:rPr lang="en-GB" dirty="0"/>
              <a:t> </a:t>
            </a:r>
            <a:r>
              <a:rPr lang="en-GB" err="1"/>
              <a:t>en</a:t>
            </a:r>
            <a:r>
              <a:rPr lang="en-GB"/>
              <a:t> ….y de </a:t>
            </a:r>
            <a:r>
              <a:rPr lang="en-GB" err="1"/>
              <a:t>acuerdo</a:t>
            </a:r>
            <a:r>
              <a:rPr lang="en-GB"/>
              <a:t> al </a:t>
            </a:r>
            <a:r>
              <a:rPr lang="en-GB" b="1" err="1"/>
              <a:t>análisis</a:t>
            </a:r>
            <a:r>
              <a:rPr lang="en-GB" b="1"/>
              <a:t> de </a:t>
            </a:r>
            <a:r>
              <a:rPr lang="en-GB" b="1" err="1"/>
              <a:t>los</a:t>
            </a:r>
            <a:r>
              <a:rPr lang="en-GB" b="1" dirty="0"/>
              <a:t> </a:t>
            </a:r>
            <a:r>
              <a:rPr lang="en-GB" b="1" err="1"/>
              <a:t>resultados</a:t>
            </a:r>
            <a:r>
              <a:rPr lang="en-GB"/>
              <a:t>, </a:t>
            </a:r>
            <a:r>
              <a:rPr lang="en-GB" b="1" err="1"/>
              <a:t>elaborar</a:t>
            </a:r>
            <a:r>
              <a:rPr lang="en-GB" b="1"/>
              <a:t> un plan de </a:t>
            </a:r>
            <a:r>
              <a:rPr lang="en-GB" b="1" err="1"/>
              <a:t>negocios</a:t>
            </a:r>
            <a:r>
              <a:rPr lang="en-GB" b="1"/>
              <a:t> y </a:t>
            </a:r>
            <a:r>
              <a:rPr lang="en-GB" b="1" err="1"/>
              <a:t>una</a:t>
            </a:r>
            <a:r>
              <a:rPr lang="en-GB" b="1" dirty="0"/>
              <a:t> </a:t>
            </a:r>
            <a:r>
              <a:rPr lang="en-GB" b="1" err="1"/>
              <a:t>empresa</a:t>
            </a:r>
            <a:r>
              <a:rPr lang="en-GB" b="1" dirty="0"/>
              <a:t> </a:t>
            </a:r>
            <a:r>
              <a:rPr lang="en-GB" b="1"/>
              <a:t>que lo </a:t>
            </a:r>
            <a:r>
              <a:rPr lang="en-GB" b="1" err="1"/>
              <a:t>comercialice</a:t>
            </a:r>
            <a:r>
              <a:rPr lang="en-GB" b="1"/>
              <a:t> (al </a:t>
            </a:r>
            <a:r>
              <a:rPr lang="en-GB" b="1" err="1"/>
              <a:t>producto</a:t>
            </a:r>
            <a:r>
              <a:rPr lang="en-GB" b="1"/>
              <a:t> o </a:t>
            </a:r>
            <a:r>
              <a:rPr lang="en-GB" b="1" err="1"/>
              <a:t>productos</a:t>
            </a:r>
            <a:r>
              <a:rPr lang="en-GB" b="1" dirty="0"/>
              <a:t> </a:t>
            </a:r>
            <a:r>
              <a:rPr lang="en-GB" b="1" err="1"/>
              <a:t>creados</a:t>
            </a:r>
            <a:r>
              <a:rPr lang="en-GB" b="1" dirty="0"/>
              <a:t> </a:t>
            </a:r>
            <a:r>
              <a:rPr lang="en-GB" b="1" err="1"/>
              <a:t>por</a:t>
            </a:r>
            <a:r>
              <a:rPr lang="en-GB" b="1" dirty="0"/>
              <a:t> </a:t>
            </a:r>
            <a:r>
              <a:rPr lang="en-GB" b="1" err="1"/>
              <a:t>Uds</a:t>
            </a:r>
            <a:r>
              <a:rPr lang="en-GB" b="1"/>
              <a:t>).</a:t>
            </a:r>
            <a:r>
              <a:rPr lang="en-GB" dirty="0"/>
              <a:t> </a:t>
            </a:r>
            <a:r>
              <a:rPr lang="en-GB" b="1"/>
              <a:t>EJEMPLO EN LA SIGUIENTE DIAPOSITIVA:</a:t>
            </a:r>
          </a:p>
          <a:p>
            <a:endParaRPr lang="en-GB"/>
          </a:p>
          <a:p>
            <a:endParaRPr lang="en-GB"/>
          </a:p>
          <a:p>
            <a:endParaRPr lang="en-GB"/>
          </a:p>
          <a:p>
            <a:endParaRPr lang="en-GB"/>
          </a:p>
        </p:txBody>
      </p:sp>
    </p:spTree>
    <p:extLst>
      <p:ext uri="{BB962C8B-B14F-4D97-AF65-F5344CB8AC3E}">
        <p14:creationId xmlns:p14="http://schemas.microsoft.com/office/powerpoint/2010/main" val="192541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BC4A-B951-5154-EFCE-4F97D64374FB}"/>
              </a:ext>
            </a:extLst>
          </p:cNvPr>
          <p:cNvSpPr>
            <a:spLocks noGrp="1"/>
          </p:cNvSpPr>
          <p:nvPr>
            <p:ph type="title"/>
          </p:nvPr>
        </p:nvSpPr>
        <p:spPr/>
        <p:txBody>
          <a:bodyPr/>
          <a:lstStyle/>
          <a:p>
            <a:r>
              <a:rPr lang="en-US" err="1"/>
              <a:t>Ejemplo</a:t>
            </a:r>
            <a:r>
              <a:rPr lang="en-US"/>
              <a:t>:</a:t>
            </a:r>
          </a:p>
        </p:txBody>
      </p:sp>
      <p:sp>
        <p:nvSpPr>
          <p:cNvPr id="3" name="Content Placeholder 2">
            <a:extLst>
              <a:ext uri="{FF2B5EF4-FFF2-40B4-BE49-F238E27FC236}">
                <a16:creationId xmlns:a16="http://schemas.microsoft.com/office/drawing/2014/main" id="{CB465059-31F3-18CF-F749-2177209A29BC}"/>
              </a:ext>
            </a:extLst>
          </p:cNvPr>
          <p:cNvSpPr>
            <a:spLocks noGrp="1"/>
          </p:cNvSpPr>
          <p:nvPr>
            <p:ph idx="1"/>
          </p:nvPr>
        </p:nvSpPr>
        <p:spPr/>
        <p:txBody>
          <a:bodyPr vert="horz" lIns="91440" tIns="45720" rIns="91440" bIns="45720" rtlCol="0" anchor="t">
            <a:normAutofit fontScale="77500" lnSpcReduction="20000"/>
          </a:bodyPr>
          <a:lstStyle/>
          <a:p>
            <a:r>
              <a:rPr lang="en-US" b="1">
                <a:ea typeface="+mn-lt"/>
                <a:cs typeface="+mn-lt"/>
              </a:rPr>
              <a:t>Breve </a:t>
            </a:r>
            <a:r>
              <a:rPr lang="en-US" b="1" err="1">
                <a:ea typeface="+mn-lt"/>
                <a:cs typeface="+mn-lt"/>
              </a:rPr>
              <a:t>descripción</a:t>
            </a:r>
            <a:r>
              <a:rPr lang="en-US" b="1">
                <a:ea typeface="+mn-lt"/>
                <a:cs typeface="+mn-lt"/>
              </a:rPr>
              <a:t> del </a:t>
            </a:r>
            <a:r>
              <a:rPr lang="en-US" b="1" err="1">
                <a:ea typeface="+mn-lt"/>
                <a:cs typeface="+mn-lt"/>
              </a:rPr>
              <a:t>problema</a:t>
            </a:r>
            <a:endParaRPr lang="en-US" err="1"/>
          </a:p>
          <a:p>
            <a:r>
              <a:rPr lang="en-US">
                <a:ea typeface="+mn-lt"/>
                <a:cs typeface="+mn-lt"/>
              </a:rPr>
              <a:t>El </a:t>
            </a:r>
            <a:r>
              <a:rPr lang="en-US" err="1">
                <a:ea typeface="+mn-lt"/>
                <a:cs typeface="+mn-lt"/>
              </a:rPr>
              <a:t>número</a:t>
            </a:r>
            <a:r>
              <a:rPr lang="en-US">
                <a:ea typeface="+mn-lt"/>
                <a:cs typeface="+mn-lt"/>
              </a:rPr>
              <a:t> de personas </a:t>
            </a:r>
            <a:r>
              <a:rPr lang="en-US" err="1">
                <a:ea typeface="+mn-lt"/>
                <a:cs typeface="+mn-lt"/>
              </a:rPr>
              <a:t>concienciadas</a:t>
            </a:r>
            <a:r>
              <a:rPr lang="en-US">
                <a:ea typeface="+mn-lt"/>
                <a:cs typeface="+mn-lt"/>
              </a:rPr>
              <a:t> con la </a:t>
            </a:r>
            <a:r>
              <a:rPr lang="en-US" err="1">
                <a:ea typeface="+mn-lt"/>
                <a:cs typeface="+mn-lt"/>
              </a:rPr>
              <a:t>sostenibilidad</a:t>
            </a:r>
            <a:r>
              <a:rPr lang="en-US">
                <a:ea typeface="+mn-lt"/>
                <a:cs typeface="+mn-lt"/>
              </a:rPr>
              <a:t> </a:t>
            </a:r>
            <a:r>
              <a:rPr lang="en-US" err="1">
                <a:ea typeface="+mn-lt"/>
                <a:cs typeface="+mn-lt"/>
              </a:rPr>
              <a:t>crece</a:t>
            </a:r>
            <a:r>
              <a:rPr lang="en-US">
                <a:ea typeface="+mn-lt"/>
                <a:cs typeface="+mn-lt"/>
              </a:rPr>
              <a:t> </a:t>
            </a:r>
            <a:r>
              <a:rPr lang="en-US" err="1">
                <a:ea typeface="+mn-lt"/>
                <a:cs typeface="+mn-lt"/>
              </a:rPr>
              <a:t>cada</a:t>
            </a:r>
            <a:r>
              <a:rPr lang="en-US">
                <a:ea typeface="+mn-lt"/>
                <a:cs typeface="+mn-lt"/>
              </a:rPr>
              <a:t> día </a:t>
            </a:r>
            <a:r>
              <a:rPr lang="en-US" err="1">
                <a:ea typeface="+mn-lt"/>
                <a:cs typeface="+mn-lt"/>
              </a:rPr>
              <a:t>más</a:t>
            </a:r>
            <a:r>
              <a:rPr lang="en-US">
                <a:ea typeface="+mn-lt"/>
                <a:cs typeface="+mn-lt"/>
              </a:rPr>
              <a:t> y uno de </a:t>
            </a:r>
            <a:r>
              <a:rPr lang="en-US" err="1">
                <a:ea typeface="+mn-lt"/>
                <a:cs typeface="+mn-lt"/>
              </a:rPr>
              <a:t>los</a:t>
            </a:r>
            <a:r>
              <a:rPr lang="en-US">
                <a:ea typeface="+mn-lt"/>
                <a:cs typeface="+mn-lt"/>
              </a:rPr>
              <a:t> </a:t>
            </a:r>
            <a:r>
              <a:rPr lang="en-US" err="1">
                <a:ea typeface="+mn-lt"/>
                <a:cs typeface="+mn-lt"/>
              </a:rPr>
              <a:t>sectores</a:t>
            </a:r>
            <a:r>
              <a:rPr lang="en-US">
                <a:ea typeface="+mn-lt"/>
                <a:cs typeface="+mn-lt"/>
              </a:rPr>
              <a:t> </a:t>
            </a:r>
            <a:r>
              <a:rPr lang="en-US" err="1">
                <a:ea typeface="+mn-lt"/>
                <a:cs typeface="+mn-lt"/>
              </a:rPr>
              <a:t>donde</a:t>
            </a:r>
            <a:r>
              <a:rPr lang="en-US">
                <a:ea typeface="+mn-lt"/>
                <a:cs typeface="+mn-lt"/>
              </a:rPr>
              <a:t> se nota es </a:t>
            </a:r>
            <a:r>
              <a:rPr lang="en-US" err="1">
                <a:ea typeface="+mn-lt"/>
                <a:cs typeface="+mn-lt"/>
              </a:rPr>
              <a:t>el</a:t>
            </a:r>
            <a:r>
              <a:rPr lang="en-US">
                <a:ea typeface="+mn-lt"/>
                <a:cs typeface="+mn-lt"/>
              </a:rPr>
              <a:t> de la </a:t>
            </a:r>
            <a:r>
              <a:rPr lang="en-US" err="1">
                <a:ea typeface="+mn-lt"/>
                <a:cs typeface="+mn-lt"/>
              </a:rPr>
              <a:t>cosmética</a:t>
            </a:r>
            <a:r>
              <a:rPr lang="en-US">
                <a:ea typeface="+mn-lt"/>
                <a:cs typeface="+mn-lt"/>
              </a:rPr>
              <a:t>. Los </a:t>
            </a:r>
            <a:r>
              <a:rPr lang="en-US" err="1">
                <a:ea typeface="+mn-lt"/>
                <a:cs typeface="+mn-lt"/>
              </a:rPr>
              <a:t>productos</a:t>
            </a:r>
            <a:r>
              <a:rPr lang="en-US">
                <a:ea typeface="+mn-lt"/>
                <a:cs typeface="+mn-lt"/>
              </a:rPr>
              <a:t> naturales y con </a:t>
            </a:r>
            <a:r>
              <a:rPr lang="en-US" err="1">
                <a:ea typeface="+mn-lt"/>
                <a:cs typeface="+mn-lt"/>
              </a:rPr>
              <a:t>menos</a:t>
            </a:r>
            <a:r>
              <a:rPr lang="en-US">
                <a:ea typeface="+mn-lt"/>
                <a:cs typeface="+mn-lt"/>
              </a:rPr>
              <a:t> </a:t>
            </a:r>
            <a:r>
              <a:rPr lang="en-US" err="1">
                <a:ea typeface="+mn-lt"/>
                <a:cs typeface="+mn-lt"/>
              </a:rPr>
              <a:t>residuos</a:t>
            </a:r>
            <a:r>
              <a:rPr lang="en-US">
                <a:ea typeface="+mn-lt"/>
                <a:cs typeface="+mn-lt"/>
              </a:rPr>
              <a:t> </a:t>
            </a:r>
            <a:r>
              <a:rPr lang="en-US" err="1">
                <a:ea typeface="+mn-lt"/>
                <a:cs typeface="+mn-lt"/>
              </a:rPr>
              <a:t>tienen</a:t>
            </a:r>
            <a:r>
              <a:rPr lang="en-US">
                <a:ea typeface="+mn-lt"/>
                <a:cs typeface="+mn-lt"/>
              </a:rPr>
              <a:t> mayor </a:t>
            </a:r>
            <a:r>
              <a:rPr lang="en-US" err="1">
                <a:ea typeface="+mn-lt"/>
                <a:cs typeface="+mn-lt"/>
              </a:rPr>
              <a:t>relevancia</a:t>
            </a:r>
            <a:r>
              <a:rPr lang="en-US">
                <a:ea typeface="+mn-lt"/>
                <a:cs typeface="+mn-lt"/>
              </a:rPr>
              <a:t> </a:t>
            </a:r>
            <a:r>
              <a:rPr lang="en-US" err="1">
                <a:ea typeface="+mn-lt"/>
                <a:cs typeface="+mn-lt"/>
              </a:rPr>
              <a:t>actualmente</a:t>
            </a:r>
            <a:r>
              <a:rPr lang="en-US">
                <a:ea typeface="+mn-lt"/>
                <a:cs typeface="+mn-lt"/>
              </a:rPr>
              <a:t>. </a:t>
            </a:r>
            <a:r>
              <a:rPr lang="en-US" b="1" err="1">
                <a:ea typeface="+mn-lt"/>
                <a:cs typeface="+mn-lt"/>
              </a:rPr>
              <a:t>Citar</a:t>
            </a:r>
            <a:r>
              <a:rPr lang="en-US" b="1">
                <a:ea typeface="+mn-lt"/>
                <a:cs typeface="+mn-lt"/>
              </a:rPr>
              <a:t> a un </a:t>
            </a:r>
            <a:r>
              <a:rPr lang="en-US" b="1" err="1">
                <a:ea typeface="+mn-lt"/>
                <a:cs typeface="+mn-lt"/>
              </a:rPr>
              <a:t>científico</a:t>
            </a:r>
            <a:r>
              <a:rPr lang="en-US" b="1">
                <a:ea typeface="+mn-lt"/>
                <a:cs typeface="+mn-lt"/>
              </a:rPr>
              <a:t> o </a:t>
            </a:r>
            <a:r>
              <a:rPr lang="en-US" b="1" err="1">
                <a:ea typeface="+mn-lt"/>
                <a:cs typeface="+mn-lt"/>
              </a:rPr>
              <a:t>estudio</a:t>
            </a:r>
            <a:r>
              <a:rPr lang="en-US" b="1">
                <a:ea typeface="+mn-lt"/>
                <a:cs typeface="+mn-lt"/>
              </a:rPr>
              <a:t> </a:t>
            </a:r>
            <a:r>
              <a:rPr lang="en-US" b="1" err="1">
                <a:ea typeface="+mn-lt"/>
                <a:cs typeface="+mn-lt"/>
              </a:rPr>
              <a:t>científico</a:t>
            </a:r>
            <a:r>
              <a:rPr lang="en-US" b="1">
                <a:ea typeface="+mn-lt"/>
                <a:cs typeface="+mn-lt"/>
              </a:rPr>
              <a:t> </a:t>
            </a:r>
            <a:r>
              <a:rPr lang="en-US" b="1" err="1">
                <a:ea typeface="+mn-lt"/>
                <a:cs typeface="+mn-lt"/>
              </a:rPr>
              <a:t>renombrado</a:t>
            </a:r>
            <a:r>
              <a:rPr lang="en-US" b="1">
                <a:ea typeface="+mn-lt"/>
                <a:cs typeface="+mn-lt"/>
              </a:rPr>
              <a:t> que </a:t>
            </a:r>
            <a:r>
              <a:rPr lang="en-US" b="1" err="1">
                <a:ea typeface="+mn-lt"/>
                <a:cs typeface="+mn-lt"/>
              </a:rPr>
              <a:t>hable</a:t>
            </a:r>
            <a:r>
              <a:rPr lang="en-US" b="1">
                <a:ea typeface="+mn-lt"/>
                <a:cs typeface="+mn-lt"/>
              </a:rPr>
              <a:t> de ese </a:t>
            </a:r>
            <a:r>
              <a:rPr lang="en-US" b="1" err="1">
                <a:ea typeface="+mn-lt"/>
                <a:cs typeface="+mn-lt"/>
              </a:rPr>
              <a:t>problema</a:t>
            </a:r>
            <a:r>
              <a:rPr lang="en-US" b="1">
                <a:ea typeface="+mn-lt"/>
                <a:cs typeface="+mn-lt"/>
              </a:rPr>
              <a:t> </a:t>
            </a:r>
            <a:r>
              <a:rPr lang="en-US" b="1" err="1">
                <a:ea typeface="+mn-lt"/>
                <a:cs typeface="+mn-lt"/>
              </a:rPr>
              <a:t>específico</a:t>
            </a:r>
            <a:r>
              <a:rPr lang="en-US" b="1">
                <a:ea typeface="+mn-lt"/>
                <a:cs typeface="+mn-lt"/>
              </a:rPr>
              <a:t> y sus </a:t>
            </a:r>
            <a:r>
              <a:rPr lang="en-US" b="1" err="1">
                <a:ea typeface="+mn-lt"/>
                <a:cs typeface="+mn-lt"/>
              </a:rPr>
              <a:t>consecuencias</a:t>
            </a:r>
            <a:r>
              <a:rPr lang="en-US" b="1">
                <a:ea typeface="+mn-lt"/>
                <a:cs typeface="+mn-lt"/>
              </a:rPr>
              <a:t> </a:t>
            </a:r>
            <a:r>
              <a:rPr lang="en-US" b="1" err="1">
                <a:ea typeface="+mn-lt"/>
                <a:cs typeface="+mn-lt"/>
              </a:rPr>
              <a:t>ya</a:t>
            </a:r>
            <a:r>
              <a:rPr lang="en-US" b="1">
                <a:ea typeface="+mn-lt"/>
                <a:cs typeface="+mn-lt"/>
              </a:rPr>
              <a:t> sea </a:t>
            </a:r>
            <a:r>
              <a:rPr lang="en-US" b="1" err="1">
                <a:ea typeface="+mn-lt"/>
                <a:cs typeface="+mn-lt"/>
              </a:rPr>
              <a:t>en</a:t>
            </a:r>
            <a:r>
              <a:rPr lang="en-US" b="1">
                <a:ea typeface="+mn-lt"/>
                <a:cs typeface="+mn-lt"/>
              </a:rPr>
              <a:t> la </a:t>
            </a:r>
            <a:r>
              <a:rPr lang="en-US" b="1" err="1">
                <a:ea typeface="+mn-lt"/>
                <a:cs typeface="+mn-lt"/>
              </a:rPr>
              <a:t>salud</a:t>
            </a:r>
            <a:r>
              <a:rPr lang="en-US" b="1">
                <a:ea typeface="+mn-lt"/>
                <a:cs typeface="+mn-lt"/>
              </a:rPr>
              <a:t> o </a:t>
            </a:r>
            <a:r>
              <a:rPr lang="en-US" b="1" err="1">
                <a:ea typeface="+mn-lt"/>
                <a:cs typeface="+mn-lt"/>
              </a:rPr>
              <a:t>en</a:t>
            </a:r>
            <a:r>
              <a:rPr lang="en-US" b="1">
                <a:ea typeface="+mn-lt"/>
                <a:cs typeface="+mn-lt"/>
              </a:rPr>
              <a:t> </a:t>
            </a:r>
            <a:r>
              <a:rPr lang="en-US" b="1" err="1">
                <a:ea typeface="+mn-lt"/>
                <a:cs typeface="+mn-lt"/>
              </a:rPr>
              <a:t>el</a:t>
            </a:r>
            <a:r>
              <a:rPr lang="en-US" b="1">
                <a:ea typeface="+mn-lt"/>
                <a:cs typeface="+mn-lt"/>
              </a:rPr>
              <a:t> </a:t>
            </a:r>
            <a:r>
              <a:rPr lang="en-US" b="1" err="1">
                <a:ea typeface="+mn-lt"/>
                <a:cs typeface="+mn-lt"/>
              </a:rPr>
              <a:t>medioambiente</a:t>
            </a:r>
            <a:r>
              <a:rPr lang="en-US" b="1">
                <a:ea typeface="+mn-lt"/>
                <a:cs typeface="+mn-lt"/>
              </a:rPr>
              <a:t>.</a:t>
            </a:r>
            <a:endParaRPr lang="en-US" b="1"/>
          </a:p>
          <a:p>
            <a:r>
              <a:rPr lang="en-US" b="1" err="1">
                <a:ea typeface="+mn-lt"/>
                <a:cs typeface="+mn-lt"/>
              </a:rPr>
              <a:t>Objetivo</a:t>
            </a:r>
            <a:r>
              <a:rPr lang="en-US" b="1">
                <a:ea typeface="+mn-lt"/>
                <a:cs typeface="+mn-lt"/>
              </a:rPr>
              <a:t> general:  </a:t>
            </a:r>
            <a:r>
              <a:rPr lang="en-US" err="1">
                <a:ea typeface="+mn-lt"/>
                <a:cs typeface="+mn-lt"/>
              </a:rPr>
              <a:t>Aprovechar</a:t>
            </a:r>
            <a:r>
              <a:rPr lang="en-US">
                <a:ea typeface="+mn-lt"/>
                <a:cs typeface="+mn-lt"/>
              </a:rPr>
              <a:t> las </a:t>
            </a:r>
            <a:r>
              <a:rPr lang="en-US" err="1">
                <a:ea typeface="+mn-lt"/>
                <a:cs typeface="+mn-lt"/>
              </a:rPr>
              <a:t>propiedades</a:t>
            </a:r>
            <a:r>
              <a:rPr lang="en-US">
                <a:ea typeface="+mn-lt"/>
                <a:cs typeface="+mn-lt"/>
              </a:rPr>
              <a:t> del Palo Santo para la </a:t>
            </a:r>
            <a:r>
              <a:rPr lang="en-US" err="1">
                <a:ea typeface="+mn-lt"/>
                <a:cs typeface="+mn-lt"/>
              </a:rPr>
              <a:t>elaboración</a:t>
            </a:r>
            <a:r>
              <a:rPr lang="en-US">
                <a:ea typeface="+mn-lt"/>
                <a:cs typeface="+mn-lt"/>
              </a:rPr>
              <a:t> de un </a:t>
            </a:r>
            <a:r>
              <a:rPr lang="en-US" err="1">
                <a:ea typeface="+mn-lt"/>
                <a:cs typeface="+mn-lt"/>
              </a:rPr>
              <a:t>desodorante</a:t>
            </a:r>
            <a:r>
              <a:rPr lang="en-US">
                <a:ea typeface="+mn-lt"/>
                <a:cs typeface="+mn-lt"/>
              </a:rPr>
              <a:t> </a:t>
            </a:r>
            <a:r>
              <a:rPr lang="en-US" err="1">
                <a:ea typeface="+mn-lt"/>
                <a:cs typeface="+mn-lt"/>
              </a:rPr>
              <a:t>en</a:t>
            </a:r>
            <a:r>
              <a:rPr lang="en-US">
                <a:ea typeface="+mn-lt"/>
                <a:cs typeface="+mn-lt"/>
              </a:rPr>
              <a:t> crema natural. </a:t>
            </a:r>
            <a:endParaRPr lang="en-US"/>
          </a:p>
          <a:p>
            <a:r>
              <a:rPr lang="en-US" b="1">
                <a:ea typeface="+mn-lt"/>
                <a:cs typeface="+mn-lt"/>
              </a:rPr>
              <a:t>OBETIVOS ESPECÍFICOS:</a:t>
            </a:r>
            <a:endParaRPr lang="en-US"/>
          </a:p>
          <a:p>
            <a:r>
              <a:rPr lang="en-US" b="1" err="1">
                <a:ea typeface="+mn-lt"/>
                <a:cs typeface="+mn-lt"/>
              </a:rPr>
              <a:t>Utilizar</a:t>
            </a:r>
            <a:r>
              <a:rPr lang="en-US" b="1">
                <a:ea typeface="+mn-lt"/>
                <a:cs typeface="+mn-lt"/>
              </a:rPr>
              <a:t> las </a:t>
            </a:r>
            <a:r>
              <a:rPr lang="en-US" b="1" err="1">
                <a:ea typeface="+mn-lt"/>
                <a:cs typeface="+mn-lt"/>
              </a:rPr>
              <a:t>propiedades</a:t>
            </a:r>
            <a:r>
              <a:rPr lang="en-US" b="1">
                <a:ea typeface="+mn-lt"/>
                <a:cs typeface="+mn-lt"/>
              </a:rPr>
              <a:t> del Palo Santo para la </a:t>
            </a:r>
            <a:r>
              <a:rPr lang="en-US" b="1" err="1">
                <a:ea typeface="+mn-lt"/>
                <a:cs typeface="+mn-lt"/>
              </a:rPr>
              <a:t>elaboración</a:t>
            </a:r>
            <a:r>
              <a:rPr lang="en-US" b="1">
                <a:ea typeface="+mn-lt"/>
                <a:cs typeface="+mn-lt"/>
              </a:rPr>
              <a:t> de un </a:t>
            </a:r>
            <a:r>
              <a:rPr lang="en-US" b="1" err="1">
                <a:ea typeface="+mn-lt"/>
                <a:cs typeface="+mn-lt"/>
              </a:rPr>
              <a:t>desodorante</a:t>
            </a:r>
            <a:r>
              <a:rPr lang="en-US" b="1">
                <a:ea typeface="+mn-lt"/>
                <a:cs typeface="+mn-lt"/>
              </a:rPr>
              <a:t> </a:t>
            </a:r>
            <a:r>
              <a:rPr lang="en-US" b="1" err="1">
                <a:ea typeface="+mn-lt"/>
                <a:cs typeface="+mn-lt"/>
              </a:rPr>
              <a:t>en</a:t>
            </a:r>
            <a:r>
              <a:rPr lang="en-US" b="1">
                <a:ea typeface="+mn-lt"/>
                <a:cs typeface="+mn-lt"/>
              </a:rPr>
              <a:t> crema natural.</a:t>
            </a:r>
            <a:endParaRPr lang="en-US" b="1"/>
          </a:p>
          <a:p>
            <a:r>
              <a:rPr lang="en-US" b="1" err="1">
                <a:solidFill>
                  <a:srgbClr val="CD5937"/>
                </a:solidFill>
                <a:ea typeface="+mn-lt"/>
                <a:cs typeface="+mn-lt"/>
              </a:rPr>
              <a:t>Describir</a:t>
            </a:r>
            <a:r>
              <a:rPr lang="en-US" b="1">
                <a:solidFill>
                  <a:srgbClr val="CD5937"/>
                </a:solidFill>
                <a:ea typeface="+mn-lt"/>
                <a:cs typeface="+mn-lt"/>
              </a:rPr>
              <a:t> las </a:t>
            </a:r>
            <a:r>
              <a:rPr lang="en-US" b="1" err="1">
                <a:solidFill>
                  <a:srgbClr val="CD5937"/>
                </a:solidFill>
                <a:ea typeface="+mn-lt"/>
                <a:cs typeface="+mn-lt"/>
              </a:rPr>
              <a:t>propiedades</a:t>
            </a:r>
            <a:r>
              <a:rPr lang="en-US" b="1">
                <a:solidFill>
                  <a:srgbClr val="CD5937"/>
                </a:solidFill>
                <a:ea typeface="+mn-lt"/>
                <a:cs typeface="+mn-lt"/>
              </a:rPr>
              <a:t> del palo santo.</a:t>
            </a:r>
            <a:endParaRPr lang="en-US" b="1"/>
          </a:p>
          <a:p>
            <a:r>
              <a:rPr lang="en-US" b="1" err="1">
                <a:ea typeface="+mn-lt"/>
                <a:cs typeface="+mn-lt"/>
              </a:rPr>
              <a:t>Elaborar</a:t>
            </a:r>
            <a:r>
              <a:rPr lang="en-US" b="1">
                <a:ea typeface="+mn-lt"/>
                <a:cs typeface="+mn-lt"/>
              </a:rPr>
              <a:t> un </a:t>
            </a:r>
            <a:r>
              <a:rPr lang="en-US" b="1" err="1">
                <a:ea typeface="+mn-lt"/>
                <a:cs typeface="+mn-lt"/>
              </a:rPr>
              <a:t>desodorante</a:t>
            </a:r>
            <a:r>
              <a:rPr lang="en-US" b="1">
                <a:ea typeface="+mn-lt"/>
                <a:cs typeface="+mn-lt"/>
              </a:rPr>
              <a:t> </a:t>
            </a:r>
            <a:r>
              <a:rPr lang="en-US" b="1" err="1">
                <a:ea typeface="+mn-lt"/>
                <a:cs typeface="+mn-lt"/>
              </a:rPr>
              <a:t>en</a:t>
            </a:r>
            <a:r>
              <a:rPr lang="en-US" b="1">
                <a:ea typeface="+mn-lt"/>
                <a:cs typeface="+mn-lt"/>
              </a:rPr>
              <a:t> crema natural con base de palo santo.</a:t>
            </a:r>
            <a:endParaRPr lang="en-US" b="1"/>
          </a:p>
          <a:p>
            <a:r>
              <a:rPr lang="en-US" b="1" err="1">
                <a:ea typeface="+mn-lt"/>
                <a:cs typeface="+mn-lt"/>
              </a:rPr>
              <a:t>Fomentar</a:t>
            </a:r>
            <a:r>
              <a:rPr lang="en-US" b="1">
                <a:ea typeface="+mn-lt"/>
                <a:cs typeface="+mn-lt"/>
              </a:rPr>
              <a:t> </a:t>
            </a:r>
            <a:r>
              <a:rPr lang="en-US" b="1" err="1">
                <a:ea typeface="+mn-lt"/>
                <a:cs typeface="+mn-lt"/>
              </a:rPr>
              <a:t>el</a:t>
            </a:r>
            <a:r>
              <a:rPr lang="en-US" b="1">
                <a:ea typeface="+mn-lt"/>
                <a:cs typeface="+mn-lt"/>
              </a:rPr>
              <a:t> </a:t>
            </a:r>
            <a:r>
              <a:rPr lang="en-US" b="1" err="1">
                <a:ea typeface="+mn-lt"/>
                <a:cs typeface="+mn-lt"/>
              </a:rPr>
              <a:t>uso</a:t>
            </a:r>
            <a:r>
              <a:rPr lang="en-US" b="1">
                <a:ea typeface="+mn-lt"/>
                <a:cs typeface="+mn-lt"/>
              </a:rPr>
              <a:t> de </a:t>
            </a:r>
            <a:r>
              <a:rPr lang="en-US" b="1" err="1">
                <a:ea typeface="+mn-lt"/>
                <a:cs typeface="+mn-lt"/>
              </a:rPr>
              <a:t>productos</a:t>
            </a:r>
            <a:r>
              <a:rPr lang="en-US" b="1">
                <a:ea typeface="+mn-lt"/>
                <a:cs typeface="+mn-lt"/>
              </a:rPr>
              <a:t> naturales a </a:t>
            </a:r>
            <a:r>
              <a:rPr lang="en-US" b="1" err="1">
                <a:ea typeface="+mn-lt"/>
                <a:cs typeface="+mn-lt"/>
              </a:rPr>
              <a:t>través</a:t>
            </a:r>
            <a:r>
              <a:rPr lang="en-US" b="1">
                <a:ea typeface="+mn-lt"/>
                <a:cs typeface="+mn-lt"/>
              </a:rPr>
              <a:t> de la </a:t>
            </a:r>
            <a:r>
              <a:rPr lang="en-US" b="1" err="1">
                <a:ea typeface="+mn-lt"/>
                <a:cs typeface="+mn-lt"/>
              </a:rPr>
              <a:t>elaboración</a:t>
            </a:r>
            <a:r>
              <a:rPr lang="en-US" b="1">
                <a:ea typeface="+mn-lt"/>
                <a:cs typeface="+mn-lt"/>
              </a:rPr>
              <a:t> y </a:t>
            </a:r>
            <a:r>
              <a:rPr lang="en-US" b="1" err="1">
                <a:ea typeface="+mn-lt"/>
                <a:cs typeface="+mn-lt"/>
              </a:rPr>
              <a:t>comercialización</a:t>
            </a:r>
            <a:r>
              <a:rPr lang="en-US" b="1">
                <a:ea typeface="+mn-lt"/>
                <a:cs typeface="+mn-lt"/>
              </a:rPr>
              <a:t> del </a:t>
            </a:r>
            <a:r>
              <a:rPr lang="en-US" b="1" err="1">
                <a:ea typeface="+mn-lt"/>
                <a:cs typeface="+mn-lt"/>
              </a:rPr>
              <a:t>producto</a:t>
            </a:r>
            <a:r>
              <a:rPr lang="en-US" b="1">
                <a:ea typeface="+mn-lt"/>
                <a:cs typeface="+mn-lt"/>
              </a:rPr>
              <a:t> </a:t>
            </a:r>
            <a:r>
              <a:rPr lang="en-US" b="1" err="1">
                <a:ea typeface="+mn-lt"/>
                <a:cs typeface="+mn-lt"/>
              </a:rPr>
              <a:t>en</a:t>
            </a:r>
            <a:r>
              <a:rPr lang="en-US" b="1">
                <a:ea typeface="+mn-lt"/>
                <a:cs typeface="+mn-lt"/>
              </a:rPr>
              <a:t> </a:t>
            </a:r>
            <a:r>
              <a:rPr lang="en-US" b="1" err="1">
                <a:ea typeface="+mn-lt"/>
                <a:cs typeface="+mn-lt"/>
              </a:rPr>
              <a:t>una</a:t>
            </a:r>
            <a:r>
              <a:rPr lang="en-US" b="1">
                <a:ea typeface="+mn-lt"/>
                <a:cs typeface="+mn-lt"/>
              </a:rPr>
              <a:t> </a:t>
            </a:r>
            <a:r>
              <a:rPr lang="en-US" b="1" err="1">
                <a:ea typeface="+mn-lt"/>
                <a:cs typeface="+mn-lt"/>
              </a:rPr>
              <a:t>empresa</a:t>
            </a:r>
            <a:r>
              <a:rPr lang="en-US" b="1">
                <a:ea typeface="+mn-lt"/>
                <a:cs typeface="+mn-lt"/>
              </a:rPr>
              <a:t> </a:t>
            </a:r>
            <a:r>
              <a:rPr lang="en-US" b="1" err="1">
                <a:ea typeface="+mn-lt"/>
                <a:cs typeface="+mn-lt"/>
              </a:rPr>
              <a:t>paraguaya</a:t>
            </a:r>
            <a:r>
              <a:rPr lang="en-US" b="1">
                <a:ea typeface="+mn-lt"/>
                <a:cs typeface="+mn-lt"/>
              </a:rPr>
              <a:t>.</a:t>
            </a:r>
            <a:endParaRPr lang="en-US" b="1"/>
          </a:p>
          <a:p>
            <a:endParaRPr lang="en-US"/>
          </a:p>
        </p:txBody>
      </p:sp>
    </p:spTree>
    <p:extLst>
      <p:ext uri="{BB962C8B-B14F-4D97-AF65-F5344CB8AC3E}">
        <p14:creationId xmlns:p14="http://schemas.microsoft.com/office/powerpoint/2010/main" val="153570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4B8C5-C94C-FE77-41CD-28B5EAC210F5}"/>
              </a:ext>
            </a:extLst>
          </p:cNvPr>
          <p:cNvSpPr>
            <a:spLocks noGrp="1"/>
          </p:cNvSpPr>
          <p:nvPr>
            <p:ph type="title"/>
          </p:nvPr>
        </p:nvSpPr>
        <p:spPr/>
        <p:txBody>
          <a:bodyPr/>
          <a:lstStyle/>
          <a:p>
            <a:r>
              <a:rPr lang="en-US"/>
              <a:t>Continue...</a:t>
            </a:r>
          </a:p>
        </p:txBody>
      </p:sp>
      <p:sp>
        <p:nvSpPr>
          <p:cNvPr id="3" name="Content Placeholder 2">
            <a:extLst>
              <a:ext uri="{FF2B5EF4-FFF2-40B4-BE49-F238E27FC236}">
                <a16:creationId xmlns:a16="http://schemas.microsoft.com/office/drawing/2014/main" id="{0C4B5D5D-9BD0-6B69-60F5-CA5F953DEB81}"/>
              </a:ext>
            </a:extLst>
          </p:cNvPr>
          <p:cNvSpPr>
            <a:spLocks noGrp="1"/>
          </p:cNvSpPr>
          <p:nvPr>
            <p:ph idx="1"/>
          </p:nvPr>
        </p:nvSpPr>
        <p:spPr>
          <a:xfrm>
            <a:off x="1143000" y="1552354"/>
            <a:ext cx="9906000" cy="4797309"/>
          </a:xfrm>
        </p:spPr>
        <p:txBody>
          <a:bodyPr vert="horz" lIns="91440" tIns="45720" rIns="91440" bIns="45720" rtlCol="0" anchor="t">
            <a:normAutofit fontScale="92500"/>
          </a:bodyPr>
          <a:lstStyle/>
          <a:p>
            <a:r>
              <a:rPr lang="en-GB" b="1"/>
              <a:t>Ingredients of our products.</a:t>
            </a:r>
            <a:r>
              <a:rPr lang="en-GB"/>
              <a:t> Which benefits do they add to your product, </a:t>
            </a:r>
            <a:r>
              <a:rPr lang="en-GB" b="1"/>
              <a:t>DESCRIBE THEIR NATURAL PROPERTIES, BENEFITS,</a:t>
            </a:r>
            <a:r>
              <a:rPr lang="en-GB"/>
              <a:t> which special features make your product unique? </a:t>
            </a:r>
            <a:r>
              <a:rPr lang="en-GB" b="1"/>
              <a:t>For example:</a:t>
            </a:r>
            <a:r>
              <a:rPr lang="en-GB"/>
              <a:t>  In your words, explain: </a:t>
            </a:r>
            <a:r>
              <a:rPr lang="en-GB" i="1"/>
              <a:t>We are the</a:t>
            </a:r>
            <a:r>
              <a:rPr lang="en-GB" b="1" i="1"/>
              <a:t> first organic repellent </a:t>
            </a:r>
            <a:r>
              <a:rPr lang="en-GB" i="1"/>
              <a:t>manufactured with Paraguayan native plants in our country that is eco-friendly and completely sustainable...</a:t>
            </a:r>
          </a:p>
          <a:p>
            <a:r>
              <a:rPr lang="en-GB"/>
              <a:t>Why are we doing this: state the sustainability development goal which led you to ideate this product and create a business plan.   </a:t>
            </a:r>
            <a:endParaRPr lang="en-US">
              <a:solidFill>
                <a:srgbClr val="000000"/>
              </a:solidFill>
            </a:endParaRPr>
          </a:p>
          <a:p>
            <a:r>
              <a:rPr lang="en-GB"/>
              <a:t>About us: Explain the name of your company and the name of your product. Mention the group members in a creative way. For example, using cartoons or avatars, or pictures.</a:t>
            </a:r>
            <a:endParaRPr lang="en-US">
              <a:solidFill>
                <a:srgbClr val="000000"/>
              </a:solidFill>
            </a:endParaRPr>
          </a:p>
          <a:p>
            <a:r>
              <a:rPr lang="en-GB"/>
              <a:t>Mission and Vision of your company.</a:t>
            </a:r>
            <a:endParaRPr lang="en-US">
              <a:solidFill>
                <a:srgbClr val="000000"/>
              </a:solidFill>
            </a:endParaRPr>
          </a:p>
          <a:p>
            <a:r>
              <a:rPr lang="en-GB" sz="2200"/>
              <a:t>Include the </a:t>
            </a:r>
            <a:r>
              <a:rPr lang="en-GB" sz="2200" b="1"/>
              <a:t>organizational chart of the company.</a:t>
            </a:r>
            <a:endParaRPr lang="en-US" sz="2200">
              <a:solidFill>
                <a:srgbClr val="000000"/>
              </a:solidFill>
            </a:endParaRPr>
          </a:p>
          <a:p>
            <a:r>
              <a:rPr lang="en-GB" sz="2200" u="sng"/>
              <a:t>Company Goals:</a:t>
            </a:r>
            <a:r>
              <a:rPr lang="en-GB" sz="2200"/>
              <a:t> Include the </a:t>
            </a:r>
            <a:r>
              <a:rPr lang="en-GB" sz="2200" b="1"/>
              <a:t>short term and long-term goals. </a:t>
            </a:r>
            <a:r>
              <a:rPr lang="en-GB" sz="2200"/>
              <a:t>At least one of them. 1 short term and one long term goal.</a:t>
            </a:r>
            <a:endParaRPr lang="en-GB"/>
          </a:p>
        </p:txBody>
      </p:sp>
    </p:spTree>
    <p:extLst>
      <p:ext uri="{BB962C8B-B14F-4D97-AF65-F5344CB8AC3E}">
        <p14:creationId xmlns:p14="http://schemas.microsoft.com/office/powerpoint/2010/main" val="225083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7988C-4139-4291-0C7F-7E08BC14AD56}"/>
              </a:ext>
            </a:extLst>
          </p:cNvPr>
          <p:cNvSpPr>
            <a:spLocks noGrp="1"/>
          </p:cNvSpPr>
          <p:nvPr>
            <p:ph type="title"/>
          </p:nvPr>
        </p:nvSpPr>
        <p:spPr/>
        <p:txBody>
          <a:bodyPr/>
          <a:lstStyle/>
          <a:p>
            <a:r>
              <a:rPr lang="en-GB"/>
              <a:t>…continue</a:t>
            </a:r>
          </a:p>
        </p:txBody>
      </p:sp>
      <p:sp>
        <p:nvSpPr>
          <p:cNvPr id="3" name="Content Placeholder 2">
            <a:extLst>
              <a:ext uri="{FF2B5EF4-FFF2-40B4-BE49-F238E27FC236}">
                <a16:creationId xmlns:a16="http://schemas.microsoft.com/office/drawing/2014/main" id="{E6CD4DCC-DBFA-4823-1859-50B3DB03BBCF}"/>
              </a:ext>
            </a:extLst>
          </p:cNvPr>
          <p:cNvSpPr>
            <a:spLocks noGrp="1"/>
          </p:cNvSpPr>
          <p:nvPr>
            <p:ph idx="1"/>
          </p:nvPr>
        </p:nvSpPr>
        <p:spPr/>
        <p:txBody>
          <a:bodyPr vert="horz" lIns="91440" tIns="45720" rIns="91440" bIns="45720" rtlCol="0" anchor="t">
            <a:normAutofit fontScale="77500" lnSpcReduction="20000"/>
          </a:bodyPr>
          <a:lstStyle/>
          <a:p>
            <a:pPr marL="0" indent="0">
              <a:buNone/>
            </a:pPr>
            <a:endParaRPr lang="en-GB"/>
          </a:p>
          <a:p>
            <a:r>
              <a:rPr lang="en-GB" u="sng"/>
              <a:t>Marketing Research:</a:t>
            </a:r>
            <a:r>
              <a:rPr lang="en-GB"/>
              <a:t> </a:t>
            </a:r>
            <a:r>
              <a:rPr lang="en-GB" b="1"/>
              <a:t>Survey.</a:t>
            </a:r>
            <a:r>
              <a:rPr lang="en-GB"/>
              <a:t> Mention at least </a:t>
            </a:r>
            <a:r>
              <a:rPr lang="en-GB" b="1"/>
              <a:t>3 of the most important questions </a:t>
            </a:r>
            <a:r>
              <a:rPr lang="en-GB"/>
              <a:t>of your survey and how you did the survey: like...we interviewed XX amount of people among our family members and acquaintances, and we asked them about...INCLUDE 3 QUESTIONS MINIMUM.</a:t>
            </a:r>
          </a:p>
          <a:p>
            <a:r>
              <a:rPr lang="en-GB" sz="2600" b="1"/>
              <a:t>The market research results made you realize that the target customers wanted a sustainable packaging, so based on the Market Research survey results, you choose the packaging you have. Explain the packaging. The reason why you chose it. The Design. The meaning of the logo, explain the colour palette, the branding strategy...</a:t>
            </a:r>
            <a:endParaRPr lang="en-GB" b="1"/>
          </a:p>
          <a:p>
            <a:r>
              <a:rPr lang="en-GB"/>
              <a:t>Mention your MKT STRATEGY:  STORYTELLING. Present it to the judges. Then, present your Buyer Persona and how your product is perfect to solve your buyer persona's problems. Mention the </a:t>
            </a:r>
            <a:r>
              <a:rPr lang="en-GB" err="1"/>
              <a:t>advertisment</a:t>
            </a:r>
            <a:r>
              <a:rPr lang="en-GB"/>
              <a:t> means you will use like: </a:t>
            </a:r>
            <a:r>
              <a:rPr lang="en-GB" b="1"/>
              <a:t>Social Media</a:t>
            </a:r>
            <a:r>
              <a:rPr lang="en-GB"/>
              <a:t>, </a:t>
            </a:r>
            <a:r>
              <a:rPr lang="en-GB" b="1"/>
              <a:t>Google Paid Ads</a:t>
            </a:r>
            <a:r>
              <a:rPr lang="en-GB"/>
              <a:t>, </a:t>
            </a:r>
            <a:r>
              <a:rPr lang="en-GB" b="1"/>
              <a:t>Meta Paid Ads (Instagram, Facebook</a:t>
            </a:r>
            <a:r>
              <a:rPr lang="en-GB"/>
              <a:t>), </a:t>
            </a:r>
            <a:r>
              <a:rPr lang="en-GB" err="1"/>
              <a:t>Tiktok</a:t>
            </a:r>
            <a:r>
              <a:rPr lang="en-GB"/>
              <a:t>, YouTube paid ads, Influencers that will create </a:t>
            </a:r>
            <a:r>
              <a:rPr lang="en-GB" b="1"/>
              <a:t>BRAND AWARENESS,</a:t>
            </a:r>
            <a:r>
              <a:rPr lang="en-GB"/>
              <a:t> etc. Show to the judges a QR of your </a:t>
            </a:r>
            <a:r>
              <a:rPr lang="en-GB" b="1"/>
              <a:t>WEBSITE</a:t>
            </a:r>
            <a:r>
              <a:rPr lang="en-GB"/>
              <a:t> and your </a:t>
            </a:r>
            <a:r>
              <a:rPr lang="en-GB" b="1"/>
              <a:t>IG account</a:t>
            </a:r>
            <a:r>
              <a:rPr lang="en-GB"/>
              <a:t>, or </a:t>
            </a:r>
            <a:r>
              <a:rPr lang="en-GB" b="1"/>
              <a:t>App</a:t>
            </a:r>
            <a:r>
              <a:rPr lang="en-GB"/>
              <a:t>, if you have them. Explain the analysis of your </a:t>
            </a:r>
            <a:r>
              <a:rPr lang="en-GB" b="1"/>
              <a:t>competitors </a:t>
            </a:r>
            <a:r>
              <a:rPr lang="en-GB"/>
              <a:t>you conducted. Mention your </a:t>
            </a:r>
            <a:r>
              <a:rPr lang="en-GB" b="1"/>
              <a:t>competitors and which products</a:t>
            </a:r>
            <a:r>
              <a:rPr lang="en-GB"/>
              <a:t> you will be </a:t>
            </a:r>
            <a:r>
              <a:rPr lang="en-GB" b="1"/>
              <a:t>competing with.</a:t>
            </a:r>
          </a:p>
          <a:p>
            <a:endParaRPr lang="en-GB" b="1"/>
          </a:p>
          <a:p>
            <a:endParaRPr lang="en-GB" b="1"/>
          </a:p>
          <a:p>
            <a:endParaRPr lang="en-GB" b="1"/>
          </a:p>
          <a:p>
            <a:endParaRPr lang="en-GB" b="1"/>
          </a:p>
          <a:p>
            <a:endParaRPr lang="en-GB" b="1"/>
          </a:p>
          <a:p>
            <a:endParaRPr lang="en-GB"/>
          </a:p>
        </p:txBody>
      </p:sp>
    </p:spTree>
    <p:extLst>
      <p:ext uri="{BB962C8B-B14F-4D97-AF65-F5344CB8AC3E}">
        <p14:creationId xmlns:p14="http://schemas.microsoft.com/office/powerpoint/2010/main" val="804362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24C2-5B78-9648-5C43-8553DCB30D37}"/>
              </a:ext>
            </a:extLst>
          </p:cNvPr>
          <p:cNvSpPr>
            <a:spLocks noGrp="1"/>
          </p:cNvSpPr>
          <p:nvPr>
            <p:ph type="title"/>
          </p:nvPr>
        </p:nvSpPr>
        <p:spPr/>
        <p:txBody>
          <a:bodyPr/>
          <a:lstStyle/>
          <a:p>
            <a:r>
              <a:rPr lang="en-GB"/>
              <a:t>Presentation outline</a:t>
            </a:r>
          </a:p>
        </p:txBody>
      </p:sp>
      <p:sp>
        <p:nvSpPr>
          <p:cNvPr id="3" name="Content Placeholder 2">
            <a:extLst>
              <a:ext uri="{FF2B5EF4-FFF2-40B4-BE49-F238E27FC236}">
                <a16:creationId xmlns:a16="http://schemas.microsoft.com/office/drawing/2014/main" id="{416EE7D2-DA8C-9769-107B-AC020A0182BD}"/>
              </a:ext>
            </a:extLst>
          </p:cNvPr>
          <p:cNvSpPr>
            <a:spLocks noGrp="1"/>
          </p:cNvSpPr>
          <p:nvPr>
            <p:ph idx="1"/>
          </p:nvPr>
        </p:nvSpPr>
        <p:spPr/>
        <p:txBody>
          <a:bodyPr vert="horz" lIns="91440" tIns="45720" rIns="91440" bIns="45720" rtlCol="0" anchor="t">
            <a:normAutofit fontScale="92500" lnSpcReduction="20000"/>
          </a:bodyPr>
          <a:lstStyle/>
          <a:p>
            <a:r>
              <a:rPr lang="en-GB" b="1"/>
              <a:t>SWOT ANALYSIS:</a:t>
            </a:r>
            <a:r>
              <a:rPr lang="en-GB"/>
              <a:t> Mention at least one </a:t>
            </a:r>
            <a:r>
              <a:rPr lang="en-GB" b="1"/>
              <a:t>Weakness</a:t>
            </a:r>
            <a:r>
              <a:rPr lang="en-GB"/>
              <a:t> and a </a:t>
            </a:r>
            <a:r>
              <a:rPr lang="en-GB" b="1"/>
              <a:t>Strength</a:t>
            </a:r>
            <a:r>
              <a:rPr lang="en-GB"/>
              <a:t> you have in comparison to your competitors that would make your company look better positioned. Mention one </a:t>
            </a:r>
            <a:r>
              <a:rPr lang="en-GB" b="1"/>
              <a:t>Threat </a:t>
            </a:r>
            <a:r>
              <a:rPr lang="en-GB"/>
              <a:t>and one </a:t>
            </a:r>
            <a:r>
              <a:rPr lang="en-GB" b="1"/>
              <a:t>Opportunity </a:t>
            </a:r>
            <a:r>
              <a:rPr lang="en-GB"/>
              <a:t>that is counterpartying or minimizing that,</a:t>
            </a:r>
            <a:r>
              <a:rPr lang="en-GB" b="1"/>
              <a:t> Threat.</a:t>
            </a:r>
          </a:p>
          <a:p>
            <a:r>
              <a:rPr lang="en-GB"/>
              <a:t>Describe your </a:t>
            </a:r>
            <a:r>
              <a:rPr lang="en-GB" b="1"/>
              <a:t>distribution channel</a:t>
            </a:r>
            <a:r>
              <a:rPr lang="en-GB"/>
              <a:t>, </a:t>
            </a:r>
            <a:r>
              <a:rPr lang="en-GB" b="1"/>
              <a:t>how are you planning to sell your products</a:t>
            </a:r>
            <a:r>
              <a:rPr lang="en-GB"/>
              <a:t>, which </a:t>
            </a:r>
            <a:r>
              <a:rPr lang="en-GB" b="1"/>
              <a:t>channels</a:t>
            </a:r>
            <a:r>
              <a:rPr lang="en-GB"/>
              <a:t> are you using:</a:t>
            </a:r>
            <a:r>
              <a:rPr lang="en-GB" b="1"/>
              <a:t> for example: </a:t>
            </a:r>
          </a:p>
          <a:p>
            <a:r>
              <a:rPr lang="en-GB" u="sng"/>
              <a:t>Retailing Channel:</a:t>
            </a:r>
            <a:r>
              <a:rPr lang="en-GB"/>
              <a:t> Supermarket Chain or Cosmetics Wholesalers, Pharmacies, etc, in Grand Asuncion. </a:t>
            </a:r>
            <a:r>
              <a:rPr lang="en-GB" u="sng"/>
              <a:t>E-commerce channel or Digital Business to Customer</a:t>
            </a:r>
            <a:r>
              <a:rPr lang="en-GB" b="1" u="sng"/>
              <a:t> DB2C</a:t>
            </a:r>
            <a:r>
              <a:rPr lang="en-GB" b="1"/>
              <a:t>: </a:t>
            </a:r>
            <a:r>
              <a:rPr lang="en-GB"/>
              <a:t>company website and B2C selling through Social Media, Wholesaler channel: Mutual Producers Associations (cooperatives).</a:t>
            </a:r>
          </a:p>
          <a:p>
            <a:r>
              <a:rPr lang="en-GB"/>
              <a:t>Include the </a:t>
            </a:r>
            <a:r>
              <a:rPr lang="en-GB" b="1"/>
              <a:t>organizational chart of the company.</a:t>
            </a:r>
          </a:p>
          <a:p>
            <a:r>
              <a:rPr lang="en-GB" u="sng"/>
              <a:t>Company Goals:</a:t>
            </a:r>
            <a:r>
              <a:rPr lang="en-GB"/>
              <a:t> Include the </a:t>
            </a:r>
            <a:r>
              <a:rPr lang="en-GB" b="1"/>
              <a:t>short term and long-term goals. </a:t>
            </a:r>
            <a:r>
              <a:rPr lang="en-GB"/>
              <a:t>At least one of them. 1 short term and one long term goal.</a:t>
            </a:r>
          </a:p>
          <a:p>
            <a:endParaRPr lang="en-GB"/>
          </a:p>
        </p:txBody>
      </p:sp>
    </p:spTree>
    <p:extLst>
      <p:ext uri="{BB962C8B-B14F-4D97-AF65-F5344CB8AC3E}">
        <p14:creationId xmlns:p14="http://schemas.microsoft.com/office/powerpoint/2010/main" val="3818053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B5B47-E216-D1C1-C067-9C94B3F9B9E3}"/>
              </a:ext>
            </a:extLst>
          </p:cNvPr>
          <p:cNvSpPr>
            <a:spLocks noGrp="1"/>
          </p:cNvSpPr>
          <p:nvPr>
            <p:ph type="title"/>
          </p:nvPr>
        </p:nvSpPr>
        <p:spPr/>
        <p:txBody>
          <a:bodyPr/>
          <a:lstStyle/>
          <a:p>
            <a:r>
              <a:rPr lang="en-GB"/>
              <a:t>Presentation outline</a:t>
            </a:r>
          </a:p>
        </p:txBody>
      </p:sp>
      <p:sp>
        <p:nvSpPr>
          <p:cNvPr id="3" name="Content Placeholder 2">
            <a:extLst>
              <a:ext uri="{FF2B5EF4-FFF2-40B4-BE49-F238E27FC236}">
                <a16:creationId xmlns:a16="http://schemas.microsoft.com/office/drawing/2014/main" id="{79A1D6DA-1A31-143A-CFFE-FAFDBB56E3DF}"/>
              </a:ext>
            </a:extLst>
          </p:cNvPr>
          <p:cNvSpPr>
            <a:spLocks noGrp="1"/>
          </p:cNvSpPr>
          <p:nvPr>
            <p:ph idx="1"/>
          </p:nvPr>
        </p:nvSpPr>
        <p:spPr/>
        <p:txBody>
          <a:bodyPr vert="horz" lIns="91440" tIns="45720" rIns="91440" bIns="45720" rtlCol="0" anchor="t">
            <a:normAutofit fontScale="92500" lnSpcReduction="20000"/>
          </a:bodyPr>
          <a:lstStyle/>
          <a:p>
            <a:r>
              <a:rPr lang="en-GB" b="1"/>
              <a:t>Product Price </a:t>
            </a:r>
            <a:r>
              <a:rPr lang="en-GB"/>
              <a:t>and </a:t>
            </a:r>
            <a:r>
              <a:rPr lang="en-GB" b="1"/>
              <a:t>Manufacturing Cost</a:t>
            </a:r>
            <a:r>
              <a:rPr lang="en-GB"/>
              <a:t> in one slide. </a:t>
            </a:r>
            <a:endParaRPr lang="en-US"/>
          </a:p>
          <a:p>
            <a:r>
              <a:rPr lang="en-GB" b="1"/>
              <a:t>Sales price</a:t>
            </a:r>
            <a:r>
              <a:rPr lang="en-GB"/>
              <a:t> in another slide. (Explain with your words, at what price are selling it to your target customers) and why you chose that pricing strategy. (market skimming, market penetration pricing, competitive pricing, etc.).</a:t>
            </a:r>
          </a:p>
          <a:p>
            <a:r>
              <a:rPr lang="en-GB" b="1"/>
              <a:t>Break-Even analysis. </a:t>
            </a:r>
            <a:r>
              <a:rPr lang="en-GB"/>
              <a:t>Write the </a:t>
            </a:r>
            <a:r>
              <a:rPr lang="en-GB" u="sng"/>
              <a:t>number of units.</a:t>
            </a:r>
            <a:r>
              <a:rPr lang="en-GB"/>
              <a:t> </a:t>
            </a:r>
            <a:r>
              <a:rPr lang="en-GB" b="1"/>
              <a:t>Explain with your words:</a:t>
            </a:r>
            <a:r>
              <a:rPr lang="en-GB"/>
              <a:t> How many units.</a:t>
            </a:r>
          </a:p>
          <a:p>
            <a:r>
              <a:rPr lang="en-GB" b="1"/>
              <a:t>SPANISH PART</a:t>
            </a:r>
          </a:p>
          <a:p>
            <a:r>
              <a:rPr lang="en-GB" err="1"/>
              <a:t>Estructura</a:t>
            </a:r>
            <a:r>
              <a:rPr lang="en-GB"/>
              <a:t> Legal: </a:t>
            </a:r>
            <a:r>
              <a:rPr lang="en-GB" err="1"/>
              <a:t>Razón</a:t>
            </a:r>
            <a:r>
              <a:rPr lang="en-GB"/>
              <a:t> social, this is the legal name of your company. Explain with your words:  Why did you choose it? How are you going to incorporate it? .</a:t>
            </a:r>
          </a:p>
          <a:p>
            <a:r>
              <a:rPr lang="en-GB"/>
              <a:t>In another slide, </a:t>
            </a:r>
            <a:r>
              <a:rPr lang="en-GB" err="1"/>
              <a:t>wirte</a:t>
            </a:r>
            <a:r>
              <a:rPr lang="en-GB"/>
              <a:t>: </a:t>
            </a:r>
            <a:r>
              <a:rPr lang="en-GB" b="1" err="1"/>
              <a:t>composición</a:t>
            </a:r>
            <a:r>
              <a:rPr lang="en-GB" b="1"/>
              <a:t> del capital </a:t>
            </a:r>
            <a:r>
              <a:rPr lang="en-GB" b="1" err="1"/>
              <a:t>inicial</a:t>
            </a:r>
            <a:r>
              <a:rPr lang="en-GB" b="1"/>
              <a:t>, </a:t>
            </a:r>
            <a:r>
              <a:rPr lang="en-GB" b="1" err="1"/>
              <a:t>gastos</a:t>
            </a:r>
            <a:r>
              <a:rPr lang="en-GB" b="1"/>
              <a:t> de </a:t>
            </a:r>
            <a:r>
              <a:rPr lang="en-GB" b="1" err="1"/>
              <a:t>apertura</a:t>
            </a:r>
            <a:r>
              <a:rPr lang="en-GB" b="1"/>
              <a:t>, etc.</a:t>
            </a:r>
          </a:p>
          <a:p>
            <a:r>
              <a:rPr lang="en-GB" b="1"/>
              <a:t>Balance </a:t>
            </a:r>
            <a:r>
              <a:rPr lang="en-GB" b="1" err="1"/>
              <a:t>proyectado</a:t>
            </a:r>
            <a:r>
              <a:rPr lang="en-GB" b="1"/>
              <a:t>.</a:t>
            </a:r>
          </a:p>
          <a:p>
            <a:r>
              <a:rPr lang="en-GB"/>
              <a:t>Last slide: Is your project </a:t>
            </a:r>
            <a:r>
              <a:rPr lang="en-GB" b="1"/>
              <a:t>viable</a:t>
            </a:r>
            <a:r>
              <a:rPr lang="en-GB"/>
              <a:t>? </a:t>
            </a:r>
            <a:r>
              <a:rPr lang="en-GB" b="1"/>
              <a:t>YES! </a:t>
            </a:r>
          </a:p>
          <a:p>
            <a:endParaRPr lang="en-GB"/>
          </a:p>
        </p:txBody>
      </p:sp>
    </p:spTree>
    <p:extLst>
      <p:ext uri="{BB962C8B-B14F-4D97-AF65-F5344CB8AC3E}">
        <p14:creationId xmlns:p14="http://schemas.microsoft.com/office/powerpoint/2010/main" val="1107172177"/>
      </p:ext>
    </p:extLst>
  </p:cSld>
  <p:clrMapOvr>
    <a:masterClrMapping/>
  </p:clrMapOvr>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03889DB49C5CB84EA74518C863E399F9" ma:contentTypeVersion="10" ma:contentTypeDescription="Crear nuevo documento." ma:contentTypeScope="" ma:versionID="74f932eb61d73f3e5454c912f58fc3ab">
  <xsd:schema xmlns:xsd="http://www.w3.org/2001/XMLSchema" xmlns:xs="http://www.w3.org/2001/XMLSchema" xmlns:p="http://schemas.microsoft.com/office/2006/metadata/properties" xmlns:ns2="e204a456-286b-4bed-8c08-6b9fb73238c4" xmlns:ns3="e89a954f-35ab-4846-94b8-84ab10158942" targetNamespace="http://schemas.microsoft.com/office/2006/metadata/properties" ma:root="true" ma:fieldsID="1c9bb524619c3b29d6b9201b53f4480a" ns2:_="" ns3:_="">
    <xsd:import namespace="e204a456-286b-4bed-8c08-6b9fb73238c4"/>
    <xsd:import namespace="e89a954f-35ab-4846-94b8-84ab101589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4a456-286b-4bed-8c08-6b9fb73238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699dac74-12bf-4328-8227-a295e5fc07b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9a954f-35ab-4846-94b8-84ab1015894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80cf453-b9d6-4791-8340-92baedf3bf16}" ma:internalName="TaxCatchAll" ma:showField="CatchAllData" ma:web="e89a954f-35ab-4846-94b8-84ab101589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04a456-286b-4bed-8c08-6b9fb73238c4">
      <Terms xmlns="http://schemas.microsoft.com/office/infopath/2007/PartnerControls"/>
    </lcf76f155ced4ddcb4097134ff3c332f>
    <TaxCatchAll xmlns="e89a954f-35ab-4846-94b8-84ab10158942" xsi:nil="true"/>
  </documentManagement>
</p:properties>
</file>

<file path=customXml/itemProps1.xml><?xml version="1.0" encoding="utf-8"?>
<ds:datastoreItem xmlns:ds="http://schemas.openxmlformats.org/officeDocument/2006/customXml" ds:itemID="{3118335F-95FE-41E7-BAB4-42FEE9128054}"/>
</file>

<file path=customXml/itemProps2.xml><?xml version="1.0" encoding="utf-8"?>
<ds:datastoreItem xmlns:ds="http://schemas.openxmlformats.org/officeDocument/2006/customXml" ds:itemID="{FD72D894-FCFB-49F1-B1EF-2810FAB2EB6C}"/>
</file>

<file path=customXml/itemProps3.xml><?xml version="1.0" encoding="utf-8"?>
<ds:datastoreItem xmlns:ds="http://schemas.openxmlformats.org/officeDocument/2006/customXml" ds:itemID="{BC5685B6-AC0C-45B0-8B18-EF99BC559FBD}"/>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AngleLinesVTI</vt:lpstr>
      <vt:lpstr>Steam project oral defense OUTLINE</vt:lpstr>
      <vt:lpstr>PRESENTATION outline:</vt:lpstr>
      <vt:lpstr>Ejemplo:</vt:lpstr>
      <vt:lpstr>Continue...</vt:lpstr>
      <vt:lpstr>…continue</vt:lpstr>
      <vt:lpstr>Presentation outline</vt:lpstr>
      <vt:lpstr>Presentation outline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12</cp:revision>
  <dcterms:created xsi:type="dcterms:W3CDTF">2023-10-23T15:49:34Z</dcterms:created>
  <dcterms:modified xsi:type="dcterms:W3CDTF">2025-08-26T11:26:41Z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0x01010003889DB49C5CB84EA74518C863E399F9</vt:lpwstr>
  </property>
</Properties>
</file>